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5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69" r:id="rId5"/>
    <p:sldId id="270" r:id="rId6"/>
    <p:sldId id="274" r:id="rId7"/>
    <p:sldId id="259" r:id="rId8"/>
    <p:sldId id="260" r:id="rId9"/>
    <p:sldId id="266" r:id="rId10"/>
    <p:sldId id="267" r:id="rId11"/>
    <p:sldId id="265" r:id="rId12"/>
    <p:sldId id="261" r:id="rId13"/>
    <p:sldId id="262" r:id="rId14"/>
    <p:sldId id="263" r:id="rId15"/>
    <p:sldId id="264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06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D:\Kysa\&#1053;&#1059;&#1051;%20&#1048;&#1055;\&#1043;&#1077;&#1086;&#1088;&#1077;&#1081;&#1090;&#1080;&#1085;&#1075;\2011\&#1043;&#1077;&#1086;&#1088;&#1077;&#1081;&#1090;&#1080;&#1085;&#1075;%20&#1042;&#1057;&#1045;\&#1043;&#1077;&#1086;&#1088;&#1077;&#1081;&#1090;&#1080;&#1085;&#1075;_&#1080;&#1089;&#1087;&#1088;_&#1085;&#1077;&#1087;&#1088;&#1077;&#1076;.xls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4668523208777"/>
          <c:y val="4.0783767804141342E-2"/>
          <c:w val="0.86620029048482294"/>
          <c:h val="0.615306172893213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7"/>
            <c:invertIfNegative val="0"/>
            <c:bubble3D val="0"/>
            <c:spPr>
              <a:solidFill>
                <a:srgbClr val="FF9933"/>
              </a:solidFill>
            </c:spPr>
          </c:dPt>
          <c:dPt>
            <c:idx val="3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58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70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'ТЕА по стране ранжир'!$D$7:$D$85</c:f>
              <c:strCache>
                <c:ptCount val="79"/>
                <c:pt idx="0">
                  <c:v>Белгородская область</c:v>
                </c:pt>
                <c:pt idx="1">
                  <c:v>Брянская область</c:v>
                </c:pt>
                <c:pt idx="2">
                  <c:v>Владимирская область</c:v>
                </c:pt>
                <c:pt idx="3">
                  <c:v>Воронежская область</c:v>
                </c:pt>
                <c:pt idx="4">
                  <c:v>Ивановская область</c:v>
                </c:pt>
                <c:pt idx="5">
                  <c:v>Калужская область</c:v>
                </c:pt>
                <c:pt idx="6">
                  <c:v>Костромская область</c:v>
                </c:pt>
                <c:pt idx="7">
                  <c:v>Курская область</c:v>
                </c:pt>
                <c:pt idx="8">
                  <c:v>Липецкая область</c:v>
                </c:pt>
                <c:pt idx="9">
                  <c:v>Московская область</c:v>
                </c:pt>
                <c:pt idx="10">
                  <c:v>Орловская область</c:v>
                </c:pt>
                <c:pt idx="11">
                  <c:v>Рязанская область</c:v>
                </c:pt>
                <c:pt idx="12">
                  <c:v>Смоленская область</c:v>
                </c:pt>
                <c:pt idx="13">
                  <c:v>Тамбовская область</c:v>
                </c:pt>
                <c:pt idx="14">
                  <c:v>Тверская область</c:v>
                </c:pt>
                <c:pt idx="15">
                  <c:v>Тульская область</c:v>
                </c:pt>
                <c:pt idx="16">
                  <c:v>Ярославская область</c:v>
                </c:pt>
                <c:pt idx="17">
                  <c:v>город Москва</c:v>
                </c:pt>
                <c:pt idx="18">
                  <c:v>Республика Карелия</c:v>
                </c:pt>
                <c:pt idx="19">
                  <c:v>Республика Коми</c:v>
                </c:pt>
                <c:pt idx="20">
                  <c:v>Архангельская область</c:v>
                </c:pt>
                <c:pt idx="21">
                  <c:v>Вологодская область</c:v>
                </c:pt>
                <c:pt idx="22">
                  <c:v>Калининградская область</c:v>
                </c:pt>
                <c:pt idx="23">
                  <c:v>Ленинградская область</c:v>
                </c:pt>
                <c:pt idx="24">
                  <c:v>Мурманская область</c:v>
                </c:pt>
                <c:pt idx="25">
                  <c:v>Новгородская область</c:v>
                </c:pt>
                <c:pt idx="26">
                  <c:v>Псковская область</c:v>
                </c:pt>
                <c:pt idx="27">
                  <c:v>город Санкт-Петербург</c:v>
                </c:pt>
                <c:pt idx="28">
                  <c:v>Республика Адыгея</c:v>
                </c:pt>
                <c:pt idx="29">
                  <c:v>Республика Калмыкия</c:v>
                </c:pt>
                <c:pt idx="30">
                  <c:v>Краснодарский край</c:v>
                </c:pt>
                <c:pt idx="31">
                  <c:v>Астраханская область</c:v>
                </c:pt>
                <c:pt idx="32">
                  <c:v>Волгоградская область</c:v>
                </c:pt>
                <c:pt idx="33">
                  <c:v>Ростовская область</c:v>
                </c:pt>
                <c:pt idx="34">
                  <c:v>Республика Дагестан</c:v>
                </c:pt>
                <c:pt idx="35">
                  <c:v>Кабардино-Балкарская Республика</c:v>
                </c:pt>
                <c:pt idx="36">
                  <c:v>Карачаево Черкесская Республика</c:v>
                </c:pt>
                <c:pt idx="37">
                  <c:v>Республика Северная Осетия-Алания</c:v>
                </c:pt>
                <c:pt idx="38">
                  <c:v>Ставропольский край</c:v>
                </c:pt>
                <c:pt idx="39">
                  <c:v>Республика Башкортостан</c:v>
                </c:pt>
                <c:pt idx="40">
                  <c:v>Республика Марий Эл</c:v>
                </c:pt>
                <c:pt idx="41">
                  <c:v>Республика Мордовия</c:v>
                </c:pt>
                <c:pt idx="42">
                  <c:v>Республика Татарстан</c:v>
                </c:pt>
                <c:pt idx="43">
                  <c:v>Удмуртская Республика</c:v>
                </c:pt>
                <c:pt idx="44">
                  <c:v>Чувашская Республика</c:v>
                </c:pt>
                <c:pt idx="45">
                  <c:v>Кировская область</c:v>
                </c:pt>
                <c:pt idx="46">
                  <c:v>Нижегородская область</c:v>
                </c:pt>
                <c:pt idx="47">
                  <c:v>Оренбургская область</c:v>
                </c:pt>
                <c:pt idx="48">
                  <c:v>Пензенская область</c:v>
                </c:pt>
                <c:pt idx="49">
                  <c:v>Самарская область</c:v>
                </c:pt>
                <c:pt idx="50">
                  <c:v>Саратовская область</c:v>
                </c:pt>
                <c:pt idx="51">
                  <c:v>Ульяновская область</c:v>
                </c:pt>
                <c:pt idx="52">
                  <c:v>Пермский край</c:v>
                </c:pt>
                <c:pt idx="53">
                  <c:v>Курганская область</c:v>
                </c:pt>
                <c:pt idx="54">
                  <c:v>Свердловская область</c:v>
                </c:pt>
                <c:pt idx="55">
                  <c:v>Тюменская область</c:v>
                </c:pt>
                <c:pt idx="56">
                  <c:v>Челябинская область</c:v>
                </c:pt>
                <c:pt idx="57">
                  <c:v>Ханты-Мансийский автономный округ</c:v>
                </c:pt>
                <c:pt idx="58">
                  <c:v>Ямало-Ненецкий автономный округ</c:v>
                </c:pt>
                <c:pt idx="59">
                  <c:v>Республика Алтай</c:v>
                </c:pt>
                <c:pt idx="60">
                  <c:v>Республика Бурятия</c:v>
                </c:pt>
                <c:pt idx="61">
                  <c:v>Республика Тыва</c:v>
                </c:pt>
                <c:pt idx="62">
                  <c:v>Республика Хакасия</c:v>
                </c:pt>
                <c:pt idx="63">
                  <c:v>Алтайский край</c:v>
                </c:pt>
                <c:pt idx="64">
                  <c:v>Красноярский край</c:v>
                </c:pt>
                <c:pt idx="65">
                  <c:v>Иркутская область</c:v>
                </c:pt>
                <c:pt idx="66">
                  <c:v>Кемеровская область</c:v>
                </c:pt>
                <c:pt idx="67">
                  <c:v>Новосибирская область</c:v>
                </c:pt>
                <c:pt idx="68">
                  <c:v>Омская область</c:v>
                </c:pt>
                <c:pt idx="69">
                  <c:v>Томская область</c:v>
                </c:pt>
                <c:pt idx="70">
                  <c:v>Забайкальский край</c:v>
                </c:pt>
                <c:pt idx="71">
                  <c:v>Республика Саха(Якутия)</c:v>
                </c:pt>
                <c:pt idx="72">
                  <c:v>Приморский край</c:v>
                </c:pt>
                <c:pt idx="73">
                  <c:v>Хабаровский край</c:v>
                </c:pt>
                <c:pt idx="74">
                  <c:v>Амурская область</c:v>
                </c:pt>
                <c:pt idx="75">
                  <c:v>Магаданская область</c:v>
                </c:pt>
                <c:pt idx="76">
                  <c:v>Сахалинская область</c:v>
                </c:pt>
                <c:pt idx="77">
                  <c:v>Еврейская автономная область</c:v>
                </c:pt>
                <c:pt idx="78">
                  <c:v>Камчатский край</c:v>
                </c:pt>
              </c:strCache>
            </c:strRef>
          </c:cat>
          <c:val>
            <c:numRef>
              <c:f>'ТЕА по стране ранжир'!$E$7:$E$85</c:f>
              <c:numCache>
                <c:formatCode>0.00%</c:formatCode>
                <c:ptCount val="79"/>
                <c:pt idx="0">
                  <c:v>2.0000000000000021E-2</c:v>
                </c:pt>
                <c:pt idx="1">
                  <c:v>3.9000000000000035E-2</c:v>
                </c:pt>
                <c:pt idx="2">
                  <c:v>2.1000000000000022E-2</c:v>
                </c:pt>
                <c:pt idx="3">
                  <c:v>2.1000000000000022E-2</c:v>
                </c:pt>
                <c:pt idx="4">
                  <c:v>1.800000000000003E-2</c:v>
                </c:pt>
                <c:pt idx="5">
                  <c:v>5.0000000000000044E-2</c:v>
                </c:pt>
                <c:pt idx="6">
                  <c:v>1.9000000000000031E-2</c:v>
                </c:pt>
                <c:pt idx="7">
                  <c:v>3.5000000000000031E-2</c:v>
                </c:pt>
                <c:pt idx="8">
                  <c:v>2.4000000000000018E-2</c:v>
                </c:pt>
                <c:pt idx="9">
                  <c:v>5.3000000000000033E-2</c:v>
                </c:pt>
                <c:pt idx="10">
                  <c:v>2.6000000000000034E-2</c:v>
                </c:pt>
                <c:pt idx="11">
                  <c:v>2.2000000000000037E-2</c:v>
                </c:pt>
                <c:pt idx="12">
                  <c:v>4.1000000000000002E-2</c:v>
                </c:pt>
                <c:pt idx="13">
                  <c:v>2.1000000000000022E-2</c:v>
                </c:pt>
                <c:pt idx="14">
                  <c:v>8.0000000000000175E-3</c:v>
                </c:pt>
                <c:pt idx="15">
                  <c:v>1.4000000000000005E-2</c:v>
                </c:pt>
                <c:pt idx="16">
                  <c:v>8.0000000000000175E-3</c:v>
                </c:pt>
                <c:pt idx="17">
                  <c:v>5.7000000000000044E-2</c:v>
                </c:pt>
                <c:pt idx="18">
                  <c:v>1.1764705882352972E-2</c:v>
                </c:pt>
                <c:pt idx="19">
                  <c:v>2.528089887640457E-2</c:v>
                </c:pt>
                <c:pt idx="20">
                  <c:v>2.5369978858350989E-2</c:v>
                </c:pt>
                <c:pt idx="21">
                  <c:v>2.5052192066805888E-2</c:v>
                </c:pt>
                <c:pt idx="22">
                  <c:v>2.9177718832891251E-2</c:v>
                </c:pt>
                <c:pt idx="23">
                  <c:v>1.6094714580497122E-2</c:v>
                </c:pt>
                <c:pt idx="24">
                  <c:v>2.824273969361803E-2</c:v>
                </c:pt>
                <c:pt idx="25">
                  <c:v>5.2845528455284549E-2</c:v>
                </c:pt>
                <c:pt idx="26">
                  <c:v>2.6615969581749142E-2</c:v>
                </c:pt>
                <c:pt idx="27">
                  <c:v>2.3029682702149439E-2</c:v>
                </c:pt>
                <c:pt idx="28">
                  <c:v>2.5773195876288669E-2</c:v>
                </c:pt>
                <c:pt idx="29">
                  <c:v>4.4803732303732441E-2</c:v>
                </c:pt>
                <c:pt idx="30">
                  <c:v>1.9971469329529274E-2</c:v>
                </c:pt>
                <c:pt idx="31">
                  <c:v>4.9875311720698333E-2</c:v>
                </c:pt>
                <c:pt idx="32">
                  <c:v>3.2598274209012484E-2</c:v>
                </c:pt>
                <c:pt idx="33">
                  <c:v>2.5933497831203692E-2</c:v>
                </c:pt>
                <c:pt idx="34">
                  <c:v>0.10926573426573459</c:v>
                </c:pt>
                <c:pt idx="35">
                  <c:v>4.1587183834958324E-2</c:v>
                </c:pt>
                <c:pt idx="36">
                  <c:v>2.6681078621003652E-2</c:v>
                </c:pt>
                <c:pt idx="37">
                  <c:v>6.1450321770522703E-2</c:v>
                </c:pt>
                <c:pt idx="38">
                  <c:v>3.8808664259927794E-2</c:v>
                </c:pt>
                <c:pt idx="39">
                  <c:v>2.0884520884520901E-2</c:v>
                </c:pt>
                <c:pt idx="40">
                  <c:v>2.9304029304029311E-2</c:v>
                </c:pt>
                <c:pt idx="41">
                  <c:v>1.4961122531057315E-2</c:v>
                </c:pt>
                <c:pt idx="42">
                  <c:v>2.3629371509126095E-2</c:v>
                </c:pt>
                <c:pt idx="43">
                  <c:v>2.7732463295269211E-2</c:v>
                </c:pt>
                <c:pt idx="44">
                  <c:v>3.8032064128256556E-2</c:v>
                </c:pt>
                <c:pt idx="45">
                  <c:v>1.4897579143389234E-2</c:v>
                </c:pt>
                <c:pt idx="46">
                  <c:v>3.8636363636363684E-2</c:v>
                </c:pt>
                <c:pt idx="47">
                  <c:v>3.9952996474735616E-2</c:v>
                </c:pt>
                <c:pt idx="48">
                  <c:v>4.1401273885350316E-2</c:v>
                </c:pt>
                <c:pt idx="49">
                  <c:v>1.7884914463452587E-2</c:v>
                </c:pt>
                <c:pt idx="50">
                  <c:v>4.5409674234945865E-2</c:v>
                </c:pt>
                <c:pt idx="51">
                  <c:v>1.9493177387914271E-2</c:v>
                </c:pt>
                <c:pt idx="52">
                  <c:v>4.8525214081826834E-2</c:v>
                </c:pt>
                <c:pt idx="53">
                  <c:v>3.2876712328767238E-2</c:v>
                </c:pt>
                <c:pt idx="54">
                  <c:v>1.9130434782608726E-2</c:v>
                </c:pt>
                <c:pt idx="55">
                  <c:v>4.6904315196998086E-2</c:v>
                </c:pt>
                <c:pt idx="56">
                  <c:v>5.4834054834054922E-2</c:v>
                </c:pt>
                <c:pt idx="57">
                  <c:v>3.5947712418300762E-2</c:v>
                </c:pt>
                <c:pt idx="58">
                  <c:v>2.4461979913916812E-2</c:v>
                </c:pt>
                <c:pt idx="59">
                  <c:v>5.0000000000000044E-2</c:v>
                </c:pt>
                <c:pt idx="60">
                  <c:v>4.5212765957446985E-2</c:v>
                </c:pt>
                <c:pt idx="61">
                  <c:v>5.0420168067226885E-2</c:v>
                </c:pt>
                <c:pt idx="62">
                  <c:v>6.2592902266815423E-2</c:v>
                </c:pt>
                <c:pt idx="63">
                  <c:v>4.421965073443896E-2</c:v>
                </c:pt>
                <c:pt idx="64">
                  <c:v>2.7240773286467571E-2</c:v>
                </c:pt>
                <c:pt idx="65">
                  <c:v>2.7835051546391799E-2</c:v>
                </c:pt>
                <c:pt idx="66">
                  <c:v>4.718693284936492E-2</c:v>
                </c:pt>
                <c:pt idx="67">
                  <c:v>2.4381452090780728E-2</c:v>
                </c:pt>
                <c:pt idx="68">
                  <c:v>2.4234693877551051E-2</c:v>
                </c:pt>
                <c:pt idx="69">
                  <c:v>1.6627078384798145E-2</c:v>
                </c:pt>
                <c:pt idx="70">
                  <c:v>4.0878169449598017E-2</c:v>
                </c:pt>
                <c:pt idx="71">
                  <c:v>0.10136986301369855</c:v>
                </c:pt>
                <c:pt idx="72">
                  <c:v>1.4019238268555839E-2</c:v>
                </c:pt>
                <c:pt idx="73">
                  <c:v>2.7850004483036914E-2</c:v>
                </c:pt>
                <c:pt idx="74">
                  <c:v>4.5454545454545484E-2</c:v>
                </c:pt>
                <c:pt idx="75">
                  <c:v>1.6393442622950821E-2</c:v>
                </c:pt>
                <c:pt idx="76">
                  <c:v>5.6018854242204506E-2</c:v>
                </c:pt>
                <c:pt idx="77">
                  <c:v>1.4492753623188415E-2</c:v>
                </c:pt>
                <c:pt idx="78">
                  <c:v>3.2129032258064585E-2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-275738544"/>
        <c:axId val="-275738000"/>
      </c:barChart>
      <c:catAx>
        <c:axId val="-27573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60000"/>
          <a:lstStyle/>
          <a:p>
            <a:pPr>
              <a:defRPr sz="770" baseline="0"/>
            </a:pPr>
            <a:endParaRPr lang="ru-RU"/>
          </a:p>
        </c:txPr>
        <c:crossAx val="-275738000"/>
        <c:crosses val="autoZero"/>
        <c:auto val="1"/>
        <c:lblAlgn val="ctr"/>
        <c:lblOffset val="100"/>
        <c:tickLblSkip val="1"/>
        <c:noMultiLvlLbl val="0"/>
      </c:catAx>
      <c:valAx>
        <c:axId val="-2757380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350" b="1" i="0" baseline="0"/>
            </a:pPr>
            <a:endParaRPr lang="ru-RU"/>
          </a:p>
        </c:txPr>
        <c:crossAx val="-2757385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0.28523</cdr:x>
      <cdr:y>0.26853</cdr:y>
    </cdr:from>
    <cdr:to>
      <cdr:x>0.3976</cdr:x>
      <cdr:y>0.33493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64" y="1430868"/>
          <a:ext cx="936104" cy="353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 rtl="0" fontAlgn="base">
            <a:spcBef>
              <a:spcPct val="0"/>
            </a:spcBef>
            <a:spcAft>
              <a:spcPct val="0"/>
            </a:spcAft>
          </a:pPr>
          <a:r>
            <a:rPr lang="ru-RU" sz="2000" b="1" kern="1200" dirty="0">
              <a:solidFill>
                <a:srgbClr val="5324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СЗФО</a:t>
          </a:r>
        </a:p>
      </cdr:txBody>
    </cdr:sp>
  </cdr:relSizeAnchor>
  <cdr:relSizeAnchor xmlns:cdr="http://schemas.openxmlformats.org/drawingml/2006/chartDrawing">
    <cdr:from>
      <cdr:x>0.38878</cdr:x>
      <cdr:y>0.26853</cdr:y>
    </cdr:from>
    <cdr:to>
      <cdr:x>0.49752</cdr:x>
      <cdr:y>0.33784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38850" y="1430868"/>
          <a:ext cx="905980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5324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ЮФО</a:t>
          </a:r>
        </a:p>
      </cdr:txBody>
    </cdr:sp>
  </cdr:relSizeAnchor>
  <cdr:relSizeAnchor xmlns:cdr="http://schemas.openxmlformats.org/drawingml/2006/chartDrawing">
    <cdr:from>
      <cdr:x>0.46678</cdr:x>
      <cdr:y>0.26853</cdr:y>
    </cdr:from>
    <cdr:to>
      <cdr:x>0.57915</cdr:x>
      <cdr:y>0.33493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888717" y="1430868"/>
          <a:ext cx="936104" cy="353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 fontAlgn="base">
            <a:spcBef>
              <a:spcPct val="0"/>
            </a:spcBef>
            <a:spcAft>
              <a:spcPct val="0"/>
            </a:spcAft>
          </a:pPr>
          <a:r>
            <a:rPr lang="ru-RU" sz="2000" b="1" kern="1200" dirty="0" smtClean="0">
              <a:solidFill>
                <a:srgbClr val="5324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СКФО</a:t>
          </a:r>
          <a:endParaRPr lang="ru-RU" sz="2000" b="1" kern="1200" dirty="0">
            <a:solidFill>
              <a:srgbClr val="53247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endParaRPr>
        </a:p>
      </cdr:txBody>
    </cdr:sp>
  </cdr:relSizeAnchor>
  <cdr:relSizeAnchor xmlns:cdr="http://schemas.openxmlformats.org/drawingml/2006/chartDrawing">
    <cdr:from>
      <cdr:x>0.57054</cdr:x>
      <cdr:y>0.26853</cdr:y>
    </cdr:from>
    <cdr:to>
      <cdr:x>0.68291</cdr:x>
      <cdr:y>0.33493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753111" y="1430868"/>
          <a:ext cx="936104" cy="353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 fontAlgn="base">
            <a:spcBef>
              <a:spcPct val="0"/>
            </a:spcBef>
            <a:spcAft>
              <a:spcPct val="0"/>
            </a:spcAft>
          </a:pPr>
          <a:r>
            <a:rPr lang="ru-RU" sz="2000" b="1" kern="1200" dirty="0" smtClean="0">
              <a:solidFill>
                <a:srgbClr val="5324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ПФО</a:t>
          </a:r>
          <a:endParaRPr lang="ru-RU" sz="2000" b="1" kern="1200" dirty="0">
            <a:solidFill>
              <a:srgbClr val="53247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endParaRPr>
        </a:p>
      </cdr:txBody>
    </cdr:sp>
  </cdr:relSizeAnchor>
  <cdr:relSizeAnchor xmlns:cdr="http://schemas.openxmlformats.org/drawingml/2006/chartDrawing">
    <cdr:from>
      <cdr:x>0.72605</cdr:x>
      <cdr:y>0.26998</cdr:y>
    </cdr:from>
    <cdr:to>
      <cdr:x>0.83842</cdr:x>
      <cdr:y>0.33638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048672" y="1438617"/>
          <a:ext cx="936104" cy="353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 fontAlgn="base">
            <a:spcBef>
              <a:spcPct val="0"/>
            </a:spcBef>
            <a:spcAft>
              <a:spcPct val="0"/>
            </a:spcAft>
          </a:pPr>
          <a:r>
            <a:rPr lang="ru-RU" sz="2000" b="1" kern="1200" dirty="0" smtClean="0">
              <a:solidFill>
                <a:srgbClr val="5324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СФО</a:t>
          </a:r>
          <a:endParaRPr lang="ru-RU" sz="2000" b="1" kern="1200" dirty="0">
            <a:solidFill>
              <a:srgbClr val="53247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endParaRPr>
        </a:p>
      </cdr:txBody>
    </cdr:sp>
  </cdr:relSizeAnchor>
  <cdr:relSizeAnchor xmlns:cdr="http://schemas.openxmlformats.org/drawingml/2006/chartDrawing">
    <cdr:from>
      <cdr:x>0.88763</cdr:x>
      <cdr:y>0.27143</cdr:y>
    </cdr:from>
    <cdr:to>
      <cdr:x>1</cdr:x>
      <cdr:y>0.33784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394796" y="1446366"/>
          <a:ext cx="936104" cy="353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 fontAlgn="base">
            <a:spcBef>
              <a:spcPct val="0"/>
            </a:spcBef>
            <a:spcAft>
              <a:spcPct val="0"/>
            </a:spcAft>
          </a:pPr>
          <a:r>
            <a:rPr lang="ru-RU" sz="2000" b="1" kern="1200" smtClean="0">
              <a:solidFill>
                <a:srgbClr val="53247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rPr>
            <a:t>ДВФО</a:t>
          </a:r>
          <a:endParaRPr lang="ru-RU" sz="2000" b="1" kern="1200" dirty="0">
            <a:solidFill>
              <a:srgbClr val="53247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D6310FB-7DD9-43A4-9D0A-B1B9224F9F49}" type="datetimeFigureOut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344FB6E-5CAB-4276-8CAB-2B486062A7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856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8802126-678E-4A89-AF78-2DB45E8AF3B0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465E130-7F95-4D03-B2B2-6B8114AF8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BA096-D241-44B1-A938-2F1D38340A2E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50EE1-5489-4F96-86D5-43ADBB668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6FEB8-B936-4848-A4D8-AD8F46588670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9E074-27D2-4528-A60F-78602781E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C6FA-283B-4D54-8704-AA3503501149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78ACF-11A1-4289-BC28-817CEE84D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901B5E-1A09-4E8F-BAB5-05961F01DA7B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D51477-3921-42AF-A6CD-4376DAD2A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3354A5-8D28-4EC5-8E3A-81C31B3080D4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9DAF9D-11AF-4F59-9560-607BB35CE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873B63-2D69-477C-A5D9-73C2BAF96189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FD373-9A25-4299-A398-670D885F4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5C377B-EBC9-4FDA-B040-ED40FD0D124C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B9180A-3301-40BA-BDF1-8781ED7C6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5FCED-8D36-436E-8DB6-8C4D217F490D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7A5FC-B460-4984-A969-4E6FBFD7D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0AF197-C793-4E8B-B82E-CB83237FB0B7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A97119-79F0-4F9D-AEB8-B64C0A609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018FACF-E4C4-4939-B265-0B718DA9BC12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CE8C457-7D6E-49DF-9008-BD626A979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196B11-7C4C-4841-84AB-B70F62629037}" type="datetime1">
              <a:rPr lang="ru-RU"/>
              <a:pPr>
                <a:defRPr/>
              </a:pPr>
              <a:t>25.06.2013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8699999-4F22-49D7-9D21-FB30C11E6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8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455796171163691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4632" cy="201622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i="1" dirty="0" smtClean="0">
                <a:solidFill>
                  <a:srgbClr val="FF0000"/>
                </a:solidFill>
              </a:rPr>
              <a:t/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FF0000"/>
                </a:solidFill>
              </a:rPr>
              <a:t>О малом предпринимательстве и «умной» политике содействия предпринимательству: концептуальные соображения 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4213" y="2924175"/>
            <a:ext cx="8064500" cy="2160588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ru-RU" sz="2100" b="1" smtClean="0">
                <a:solidFill>
                  <a:srgbClr val="FF0000"/>
                </a:solidFill>
              </a:rPr>
              <a:t>По материалам  экспертного доклада </a:t>
            </a:r>
            <a:r>
              <a:rPr lang="ru-RU" sz="2100" b="1" i="1" smtClean="0">
                <a:solidFill>
                  <a:srgbClr val="FF0000"/>
                </a:solidFill>
              </a:rPr>
              <a:t>«Что происходит с малым бизнесом и вокруг него?»</a:t>
            </a:r>
          </a:p>
          <a:p>
            <a:pPr marR="0" algn="just">
              <a:lnSpc>
                <a:spcPct val="80000"/>
              </a:lnSpc>
            </a:pPr>
            <a:r>
              <a:rPr lang="ru-RU" sz="2100" i="1" smtClean="0">
                <a:solidFill>
                  <a:srgbClr val="FF0000"/>
                </a:solidFill>
              </a:rPr>
              <a:t>(</a:t>
            </a:r>
            <a:r>
              <a:rPr lang="ru-RU" sz="2100" smtClean="0">
                <a:solidFill>
                  <a:srgbClr val="FF0000"/>
                </a:solidFill>
              </a:rPr>
              <a:t>Авторы: Алимова Т.А., к.э.н., доц., Буев В.В., </a:t>
            </a:r>
          </a:p>
          <a:p>
            <a:pPr marR="0" algn="just">
              <a:lnSpc>
                <a:spcPct val="80000"/>
              </a:lnSpc>
            </a:pPr>
            <a:r>
              <a:rPr lang="ru-RU" sz="2100" smtClean="0">
                <a:solidFill>
                  <a:srgbClr val="FF0000"/>
                </a:solidFill>
              </a:rPr>
              <a:t>Володин В.Б., Глазатова М.К., к.э.н., доц., </a:t>
            </a:r>
          </a:p>
          <a:p>
            <a:pPr marR="0" algn="just">
              <a:lnSpc>
                <a:spcPct val="80000"/>
              </a:lnSpc>
            </a:pPr>
            <a:r>
              <a:rPr lang="ru-RU" sz="2100" smtClean="0">
                <a:solidFill>
                  <a:srgbClr val="FF0000"/>
                </a:solidFill>
              </a:rPr>
              <a:t>Калмыков М.С., Чепуренко А.Ю., д.э.н., проф.)</a:t>
            </a:r>
          </a:p>
          <a:p>
            <a:pPr marR="0">
              <a:lnSpc>
                <a:spcPct val="80000"/>
              </a:lnSpc>
            </a:pPr>
            <a:r>
              <a:rPr lang="ru-RU" sz="2100" smtClean="0"/>
              <a:t>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Финансирование программы развития МСП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0B1763-1C0F-4729-94F3-8BBC3A4EACE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cs typeface="Arial" charset="0"/>
            </a:endParaRPr>
          </a:p>
        </p:txBody>
      </p:sp>
      <p:pic>
        <p:nvPicPr>
          <p:cNvPr id="23555" name="Рисунок 5" descr="Безымянны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" y="1700213"/>
            <a:ext cx="4968875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Прямоугольник 6"/>
          <p:cNvSpPr>
            <a:spLocks noChangeArrowheads="1"/>
          </p:cNvSpPr>
          <p:nvPr/>
        </p:nvSpPr>
        <p:spPr bwMode="auto">
          <a:xfrm>
            <a:off x="250825" y="920750"/>
            <a:ext cx="8137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600">
                <a:latin typeface="Lucida Sans Unicode" pitchFamily="34" charset="0"/>
              </a:rPr>
              <a:t>При общем ухудшении предпринимательского климата – выделение федеральных ресурсов на поддержку сектора МСП:</a:t>
            </a:r>
          </a:p>
        </p:txBody>
      </p:sp>
      <p:sp>
        <p:nvSpPr>
          <p:cNvPr id="23557" name="Прямоугольник 7"/>
          <p:cNvSpPr>
            <a:spLocks noChangeArrowheads="1"/>
          </p:cNvSpPr>
          <p:nvPr/>
        </p:nvSpPr>
        <p:spPr bwMode="auto">
          <a:xfrm>
            <a:off x="5364163" y="1646238"/>
            <a:ext cx="3600450" cy="501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600">
                <a:latin typeface="Lucida Sans Unicode" pitchFamily="34" charset="0"/>
              </a:rPr>
              <a:t>Увеличение финансирования «федеральной программы поддержки МСП» по линии МЭР - ежегодно, мониторинг экономических и социальных эффектов и оценка эффективности этих госрасходов не проводится.  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600">
                <a:latin typeface="Lucida Sans Unicode" pitchFamily="34" charset="0"/>
              </a:rPr>
              <a:t>Один из основных «приоритетов» - выдача грантов (безвозмездная и безвозвратная субсидия) начинающим предпринимателям на открытие (развитие) собственного дела.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600">
                <a:latin typeface="Lucida Sans Unicode" pitchFamily="34" charset="0"/>
              </a:rPr>
              <a:t>Финансирование рег. Программ – без учета особенностей рег. экономики и сектора МСП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0825" y="1412875"/>
          <a:ext cx="8642350" cy="4759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8810"/>
                <a:gridCol w="1207454"/>
                <a:gridCol w="3394734"/>
                <a:gridCol w="2869961"/>
              </a:tblGrid>
              <a:tr h="811081">
                <a:tc rowSpan="2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/>
                        <a:t>Деловая среда 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(результативность региональных программ, 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качество институтов по общепринятым критериям и т.д.)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99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/>
                        <a:t>Благоприятная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/>
                        <a:t>Неблагоприятная</a:t>
                      </a:r>
                      <a:endParaRPr lang="ru-RU" sz="1600" i="1" dirty="0"/>
                    </a:p>
                  </a:txBody>
                  <a:tcPr/>
                </a:tc>
              </a:tr>
              <a:tr h="191415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/>
                        <a:t>Уровень развития МСП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(доля</a:t>
                      </a:r>
                      <a:r>
                        <a:rPr lang="ru-RU" sz="1200" baseline="0" dirty="0" smtClean="0"/>
                        <a:t> в</a:t>
                      </a:r>
                      <a:r>
                        <a:rPr lang="ru-RU" sz="1200" dirty="0" smtClean="0"/>
                        <a:t> ВРП, число</a:t>
                      </a:r>
                      <a:r>
                        <a:rPr lang="ru-RU" sz="1200" baseline="0" dirty="0" smtClean="0"/>
                        <a:t> МСП на 1000 чел., доля занятости в МСП и др. показатели)</a:t>
                      </a:r>
                      <a:endParaRPr lang="ru-RU" sz="12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/>
                        <a:t>Выше</a:t>
                      </a:r>
                      <a:r>
                        <a:rPr lang="ru-RU" sz="1600" i="1" baseline="0" dirty="0" smtClean="0"/>
                        <a:t> среднего по РФ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Содействие инновационному МСП (через стимулирование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взаимодействия «газелей» и университетов, поддержку участия МСП в экспорте и выставочной деятельности и т.д.)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Содействие становлению инфраструктуры, включая предпринимательские объединения,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обучение менеджмента инфраструктурных объектов и т.п.</a:t>
                      </a:r>
                      <a:endParaRPr lang="ru-RU" sz="1600" dirty="0"/>
                    </a:p>
                  </a:txBody>
                  <a:tcPr/>
                </a:tc>
              </a:tr>
              <a:tr h="16546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/>
                        <a:t>Ниже среднего по РФ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Содействие формированию акселераторов МСП (ассоциаций бизнес-ангелов и венчурных капиталистов,</a:t>
                      </a:r>
                      <a:r>
                        <a:rPr lang="ru-RU" sz="1600" baseline="0" dirty="0" smtClean="0"/>
                        <a:t>  </a:t>
                      </a:r>
                      <a:r>
                        <a:rPr lang="ru-RU" sz="1600" baseline="0" dirty="0" err="1" smtClean="0"/>
                        <a:t>коворкинг</a:t>
                      </a:r>
                      <a:r>
                        <a:rPr lang="ru-RU" sz="1600" baseline="0" dirty="0" smtClean="0"/>
                        <a:t>-центров, пропаганда успеха и </a:t>
                      </a:r>
                      <a:r>
                        <a:rPr lang="ru-RU" sz="1600" baseline="0" dirty="0" err="1" smtClean="0"/>
                        <a:t>т.д</a:t>
                      </a:r>
                      <a:r>
                        <a:rPr lang="ru-RU" sz="1600" baseline="0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Программы</a:t>
                      </a:r>
                      <a:r>
                        <a:rPr lang="ru-RU" sz="1600" baseline="0" dirty="0" smtClean="0"/>
                        <a:t> обучения предпринимательству во всех уровнях образования, поддержка МФО и </a:t>
                      </a:r>
                      <a:r>
                        <a:rPr lang="ru-RU" sz="1600" baseline="0" dirty="0" err="1" smtClean="0"/>
                        <a:t>самозанятости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Нужны различные типы политики в разных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субъектах РФ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460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639B4D-9E96-409C-A8BE-10B1836869D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3600450"/>
          </a:xfrm>
        </p:spPr>
        <p:txBody>
          <a:bodyPr/>
          <a:lstStyle/>
          <a:p>
            <a:r>
              <a:rPr lang="ru-RU" sz="2400" smtClean="0"/>
              <a:t>Ключевую роль в подъеме сектора МСП должны и могут сыграть </a:t>
            </a:r>
            <a:r>
              <a:rPr lang="ru-RU" sz="2400" i="1" smtClean="0"/>
              <a:t>средние предприятия-«газели»</a:t>
            </a:r>
            <a:r>
              <a:rPr lang="ru-RU" sz="2400" smtClean="0"/>
              <a:t>. Выделение и косвенная поддержка «газелей» – ключ к поддержке цепочек (кластеров) МСП</a:t>
            </a:r>
            <a:r>
              <a:rPr lang="en-US" sz="2400" smtClean="0"/>
              <a:t>;</a:t>
            </a:r>
            <a:endParaRPr lang="ru-RU" sz="2400" smtClean="0"/>
          </a:p>
          <a:p>
            <a:r>
              <a:rPr lang="ru-RU" sz="2400" smtClean="0"/>
              <a:t>Необходимо продолжить и закрепить намечающиеся </a:t>
            </a:r>
            <a:r>
              <a:rPr lang="ru-RU" sz="2400" i="1" smtClean="0"/>
              <a:t>изменения в налоговой системе,</a:t>
            </a:r>
            <a:r>
              <a:rPr lang="ru-RU" sz="2400" smtClean="0"/>
              <a:t> направленные на передачу значительной части налогов от МСП на уровень местного самоуправления.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3813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Подходы к формированию «умной» политики содействия предпринимательству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1DA49C-3E65-4AA1-BA2B-A1D07EFD1E4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idx="1"/>
          </p:nvPr>
        </p:nvSpPr>
        <p:spPr>
          <a:xfrm>
            <a:off x="468313" y="1770063"/>
            <a:ext cx="8218487" cy="3819525"/>
          </a:xfrm>
        </p:spPr>
        <p:txBody>
          <a:bodyPr/>
          <a:lstStyle/>
          <a:p>
            <a:r>
              <a:rPr lang="ru-RU" sz="2400" smtClean="0"/>
              <a:t>Меры по созданию и развитию инновационной инфраструктуры – как физической (технопарки и бизнес-инкубаторы), так и финансовой (институты развития, венчурная индустрия) могут быть успешны на основе «предпринимательских университетов», т.е. </a:t>
            </a:r>
          </a:p>
          <a:p>
            <a:r>
              <a:rPr lang="ru-RU" sz="2400" smtClean="0"/>
              <a:t>Нужна реальная «стыковка» политики в сфере образования и предпринимательства!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Подходы к формированию «умной» политики содействия предпринимательству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5F8856-7377-45E0-A17B-4E281120797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idx="1"/>
          </p:nvPr>
        </p:nvSpPr>
        <p:spPr>
          <a:xfrm>
            <a:off x="457200" y="1841500"/>
            <a:ext cx="8229600" cy="3459163"/>
          </a:xfrm>
        </p:spPr>
        <p:txBody>
          <a:bodyPr/>
          <a:lstStyle/>
          <a:p>
            <a:r>
              <a:rPr lang="ru-RU" sz="2400" smtClean="0"/>
              <a:t>Стимулирование </a:t>
            </a:r>
            <a:r>
              <a:rPr lang="ru-RU" sz="2400" i="1" smtClean="0"/>
              <a:t>конкуренции между регионами</a:t>
            </a:r>
            <a:r>
              <a:rPr lang="ru-RU" sz="2400" smtClean="0"/>
              <a:t> за качество деловой среды (рейтинги ‘</a:t>
            </a:r>
            <a:r>
              <a:rPr lang="en-US" sz="2400" smtClean="0"/>
              <a:t>Doing Business</a:t>
            </a:r>
            <a:r>
              <a:rPr lang="ru-RU" sz="2400" smtClean="0"/>
              <a:t>’ и т.п. результаты сопоставительных исследований как индикаторы результативности политики в отношении МСП со стороны региональных администраций), чтобы лучшие практики, существующие в некоторых субъектах РФ, становились предметом тщательного изучения и воспроизводства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Подходы к формированию «умной» политики содействия предпринимательству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289679-3F0B-4116-B71C-124BAAEDEE9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412875"/>
            <a:ext cx="8640763" cy="4679950"/>
          </a:xfrm>
        </p:spPr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Всем </a:t>
            </a:r>
            <a:r>
              <a:rPr lang="ru-RU" dirty="0" smtClean="0"/>
              <a:t>категориям МСП – </a:t>
            </a:r>
            <a:r>
              <a:rPr lang="ru-RU" dirty="0"/>
              <a:t>равные </a:t>
            </a:r>
            <a:r>
              <a:rPr lang="ru-RU" dirty="0" smtClean="0"/>
              <a:t>(недискриминационные) </a:t>
            </a:r>
            <a:r>
              <a:rPr lang="ru-RU" dirty="0"/>
              <a:t>условия доступа на рынок и сокращение административных барьеров, группам потенциального роста – содействие в решении специфических проблем (инновационные старт-</a:t>
            </a:r>
            <a:r>
              <a:rPr lang="ru-RU" dirty="0" err="1"/>
              <a:t>апы</a:t>
            </a:r>
            <a:r>
              <a:rPr lang="ru-RU" dirty="0"/>
              <a:t>, растущий средний бизнес)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Разным типам территорий – разные «наборы» мер поддержки МСП </a:t>
            </a:r>
            <a:r>
              <a:rPr lang="ru-RU" dirty="0" smtClean="0"/>
              <a:t>(исходя </a:t>
            </a:r>
            <a:r>
              <a:rPr lang="ru-RU" dirty="0"/>
              <a:t>из потенциала, </a:t>
            </a:r>
            <a:r>
              <a:rPr lang="ru-RU" dirty="0" smtClean="0"/>
              <a:t>дееспособности институтов </a:t>
            </a:r>
            <a:r>
              <a:rPr lang="ru-RU" dirty="0"/>
              <a:t>и готовности администраций и бизнеса к </a:t>
            </a:r>
            <a:r>
              <a:rPr lang="ru-RU" dirty="0" smtClean="0"/>
              <a:t>сотрудничеству)</a:t>
            </a:r>
            <a:endParaRPr lang="ru-RU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Поддерживать МСП не через госструктуры, а </a:t>
            </a:r>
            <a:r>
              <a:rPr lang="ru-RU" dirty="0" smtClean="0"/>
              <a:t>через привлечение и поощрение потенциальных </a:t>
            </a:r>
            <a:r>
              <a:rPr lang="ru-RU" dirty="0"/>
              <a:t>инвесторов (бизнес-ангелов, венчурных капиталистов)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Лучшая политика по созданию квалифицированных рабочих мест – содействие формированию кластеров МСП вокруг «газелей»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Уйти от конфликта интересов: один и тот же государственный орган не может заниматься разработкой принципов, отвечать за выполнение и проводить мониторинг и оценку эффективности </a:t>
            </a:r>
            <a:r>
              <a:rPr lang="ru-RU" dirty="0" smtClean="0"/>
              <a:t>политики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Принцип «двух ключей», один – у предпринимательских объединений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Нужны и мониторинг, и оценка эффективности политики – проводимые независимыми экспертными институтами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Нужны регулярные обследования как предпринимательской активности, так и деловой среды</a:t>
            </a:r>
            <a:endParaRPr lang="ru-RU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</a:rPr>
              <a:t>Принципы «умной» политики в отношении МСП</a:t>
            </a:r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EDAEF9-EB72-4876-8B03-56347FAF34C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r>
              <a:rPr lang="ru-RU" sz="2500" smtClean="0"/>
              <a:t>Текст доклада размещен:</a:t>
            </a:r>
            <a:br>
              <a:rPr lang="ru-RU" sz="2500" smtClean="0"/>
            </a:br>
            <a:r>
              <a:rPr lang="de-DE" sz="2500" smtClean="0">
                <a:hlinkClick r:id="rId2"/>
              </a:rPr>
              <a:t>https://www.facebook.com/groups/455796171163691/</a:t>
            </a:r>
            <a:endParaRPr lang="ru-RU" sz="2500" smtClean="0"/>
          </a:p>
          <a:p>
            <a:pPr marR="0">
              <a:lnSpc>
                <a:spcPct val="90000"/>
              </a:lnSpc>
            </a:pPr>
            <a:endParaRPr lang="ru-RU" sz="2500" smtClean="0"/>
          </a:p>
        </p:txBody>
      </p:sp>
      <p:sp>
        <p:nvSpPr>
          <p:cNvPr id="29699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9BF54C-D7E8-4BB4-8FAC-B5A23D62851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684213" y="1628775"/>
          <a:ext cx="7559675" cy="407511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232249"/>
                <a:gridCol w="1400456"/>
                <a:gridCol w="1407856"/>
                <a:gridCol w="1368152"/>
                <a:gridCol w="1152126"/>
              </a:tblGrid>
              <a:tr h="1048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Показатель</a:t>
                      </a:r>
                      <a:endParaRPr lang="ru-RU" sz="16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Средние предприятия</a:t>
                      </a:r>
                      <a:endParaRPr lang="ru-RU" sz="1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Малые предприятия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(без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микро-предприятий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)</a:t>
                      </a:r>
                      <a:endParaRPr lang="ru-RU" sz="105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Микро-предприятия</a:t>
                      </a:r>
                      <a:endParaRPr lang="ru-RU" sz="1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Всего</a:t>
                      </a:r>
                      <a:endParaRPr lang="ru-RU" sz="1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Число предприятий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(на конец года)</a:t>
                      </a:r>
                      <a:endParaRPr lang="ru-RU" sz="12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⇓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⇓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⇑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⇑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06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Среднесписочная численность работников 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без внешних совместителей)</a:t>
                      </a:r>
                      <a:endParaRPr lang="ru-RU" sz="12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н/д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⇓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⇑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н/д</a:t>
                      </a:r>
                      <a:endParaRPr lang="ru-RU" sz="16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Оборот предприятий 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в ценах 2012 года)</a:t>
                      </a:r>
                      <a:endParaRPr lang="ru-RU" sz="16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⇓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⇓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⇑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⇓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754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Инвестиции в основной капитал 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в ценах 2012 года)</a:t>
                      </a:r>
                      <a:endParaRPr lang="ru-RU" sz="12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н/д</a:t>
                      </a:r>
                      <a:endParaRPr lang="ru-RU" sz="16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⇑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⇓</a:t>
                      </a:r>
                      <a:endParaRPr lang="ru-RU" sz="2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н/д</a:t>
                      </a:r>
                      <a:endParaRPr lang="ru-RU" sz="16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30100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1800" b="0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/>
            </a:r>
            <a:br>
              <a:rPr lang="en-US" altLang="ja-JP" sz="1800" b="0" dirty="0" smtClean="0"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</a:br>
            <a:r>
              <a:rPr lang="ru-RU" altLang="ja-JP" sz="2400" dirty="0">
                <a:solidFill>
                  <a:srgbClr val="FF0000"/>
                </a:solidFill>
              </a:rPr>
              <a:t>Изменение значений показателей деятельности субъектов МСП в разрезе видов субъектов МСП в 2012 г. по сравнению с 2011 г. (статистика по РФ</a:t>
            </a:r>
            <a:r>
              <a:rPr lang="ru-RU" altLang="ja-JP" sz="2400" dirty="0" smtClean="0">
                <a:solidFill>
                  <a:srgbClr val="FF0000"/>
                </a:solidFill>
              </a:rPr>
              <a:t>)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5400" name="Rectangle 1"/>
          <p:cNvSpPr>
            <a:spLocks noChangeArrowheads="1"/>
          </p:cNvSpPr>
          <p:nvPr/>
        </p:nvSpPr>
        <p:spPr bwMode="auto">
          <a:xfrm>
            <a:off x="539750" y="641350"/>
            <a:ext cx="8135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ru-RU" altLang="ja-JP"/>
          </a:p>
        </p:txBody>
      </p:sp>
      <p:sp>
        <p:nvSpPr>
          <p:cNvPr id="15401" name="Номер слайда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60D63D-C9DB-4C3C-9D4A-371395EB4FB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84175" y="1341438"/>
          <a:ext cx="8321675" cy="43910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43190"/>
                <a:gridCol w="652747"/>
                <a:gridCol w="656036"/>
                <a:gridCol w="656036"/>
                <a:gridCol w="629728"/>
                <a:gridCol w="629728"/>
                <a:gridCol w="605066"/>
                <a:gridCol w="652747"/>
                <a:gridCol w="656036"/>
                <a:gridCol w="656036"/>
                <a:gridCol w="384743"/>
              </a:tblGrid>
              <a:tr h="50452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2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Предпринимательские страты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2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Доля взрослого трудоспособного населения d и </a:t>
                      </a:r>
                      <a:endParaRPr lang="ru-RU" sz="1200" dirty="0" smtClean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2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ранг </a:t>
                      </a:r>
                      <a:r>
                        <a:rPr lang="ru-RU" sz="12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России R среди стран GEM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2008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2009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en-US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d</a:t>
                      </a: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*, </a:t>
                      </a: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d,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d,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d,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d,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Владельцы устоявшегося бизнеса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1,11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2,28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3,94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2,84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2,05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43500" algn="l"/>
                        </a:tabLst>
                        <a:defRPr/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Ранние предприниматели (ТЕА</a:t>
                      </a: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), в том числе: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3,49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3,88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2,79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4,57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4,34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741">
                <a:tc>
                  <a:txBody>
                    <a:bodyPr/>
                    <a:lstStyle/>
                    <a:p>
                      <a:pPr marL="357188" indent="0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i="1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с </a:t>
                      </a:r>
                      <a:r>
                        <a:rPr lang="ru-RU" sz="1400" i="1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добровольной мотивацией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2,51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2,63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2,52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3,17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2,70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63">
                <a:tc>
                  <a:txBody>
                    <a:bodyPr/>
                    <a:lstStyle/>
                    <a:p>
                      <a:pPr marL="357188" indent="0" algn="l" rtl="0" eaLnBrk="1" latinLnBrk="0" hangingPunct="1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kumimoji="0" lang="ru-RU" sz="1400" i="1" kern="1200" dirty="0"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с вынужденной мотивацией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0,73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1,12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1,26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1,23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1,58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Всего предпринимателей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4,60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6,16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6,73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7,41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6,39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Всего стран - участниц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endParaRPr lang="ru-RU" sz="1400" dirty="0">
                        <a:effectLst/>
                        <a:latin typeface="Lucida Sans Unicode" pitchFamily="34" charset="0"/>
                        <a:ea typeface="MS Mincho"/>
                        <a:cs typeface="Lucida Sans Unicode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 smtClean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Lucida Sans Unicode" pitchFamily="34" charset="0"/>
                          <a:ea typeface="MS Mincho"/>
                          <a:cs typeface="Lucida Sans Unicode" pitchFamily="34" charset="0"/>
                        </a:rPr>
                        <a:t>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</a:rPr>
              <a:t>Основные показатели предпринимательской активности россиян в 2008 – 2012 гг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r>
              <a:rPr lang="en-US" sz="2800" dirty="0" smtClean="0">
                <a:solidFill>
                  <a:srgbClr val="FF0000"/>
                </a:solidFill>
              </a:rPr>
              <a:t> (GEM)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6492" name="Rectangle 1"/>
          <p:cNvSpPr>
            <a:spLocks noChangeArrowheads="1"/>
          </p:cNvSpPr>
          <p:nvPr/>
        </p:nvSpPr>
        <p:spPr bwMode="auto">
          <a:xfrm>
            <a:off x="395288" y="5876925"/>
            <a:ext cx="8424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r">
              <a:tabLst>
                <a:tab pos="5143500" algn="l"/>
              </a:tabLst>
            </a:pPr>
            <a:r>
              <a:rPr lang="ru-RU" altLang="ja-JP" sz="1400" i="1">
                <a:latin typeface="Lucida Sans Unicode" pitchFamily="34" charset="0"/>
                <a:ea typeface="MS Mincho" pitchFamily="49" charset="-128"/>
                <a:cs typeface="Lucida Sans Unicode" pitchFamily="34" charset="0"/>
              </a:rPr>
              <a:t>*</a:t>
            </a:r>
            <a:r>
              <a:rPr lang="en-US" altLang="ja-JP" sz="1400" i="1">
                <a:latin typeface="Lucida Sans Unicode" pitchFamily="34" charset="0"/>
                <a:ea typeface="MS Mincho" pitchFamily="49" charset="-128"/>
                <a:cs typeface="Lucida Sans Unicode" pitchFamily="34" charset="0"/>
              </a:rPr>
              <a:t>d</a:t>
            </a:r>
            <a:r>
              <a:rPr lang="ru-RU" altLang="ja-JP" sz="1400" i="1">
                <a:latin typeface="Lucida Sans Unicode" pitchFamily="34" charset="0"/>
                <a:ea typeface="MS Mincho" pitchFamily="49" charset="-128"/>
                <a:cs typeface="Lucida Sans Unicode" pitchFamily="34" charset="0"/>
              </a:rPr>
              <a:t> – доля соответствующей категории лиц </a:t>
            </a:r>
          </a:p>
          <a:p>
            <a:pPr indent="450850" algn="r">
              <a:tabLst>
                <a:tab pos="5143500" algn="l"/>
              </a:tabLst>
            </a:pPr>
            <a:r>
              <a:rPr lang="ru-RU" altLang="ja-JP" sz="1400" i="1">
                <a:latin typeface="Lucida Sans Unicode" pitchFamily="34" charset="0"/>
                <a:ea typeface="MS Mincho" pitchFamily="49" charset="-128"/>
                <a:cs typeface="Lucida Sans Unicode" pitchFamily="34" charset="0"/>
              </a:rPr>
              <a:t>в общей численности взрослого трудоспособного населения</a:t>
            </a:r>
            <a:endParaRPr lang="ru-RU" altLang="ja-JP" sz="140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6493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CF9AE1-2C17-4A56-81B7-DB23B529C4E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825" y="260350"/>
            <a:ext cx="8713788" cy="996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Большой разброс уровня предпринимательской активности, в большинстве субъектов РФ ТЕА аномально низкий!</a:t>
            </a:r>
          </a:p>
        </p:txBody>
      </p:sp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43950" y="6311900"/>
            <a:ext cx="379413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617834-A417-408A-B76B-B79AC1EF2D2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00338" y="6021388"/>
            <a:ext cx="54006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GEM</a:t>
            </a:r>
            <a:r>
              <a:rPr lang="ru-RU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: </a:t>
            </a:r>
            <a:r>
              <a:rPr lang="ru-RU" sz="36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ТЕАрф</a:t>
            </a:r>
            <a:r>
              <a:rPr lang="en-US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= 4,57%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21" name="Диаграмма 20"/>
          <p:cNvGraphicFramePr>
            <a:graphicFrameLocks noGrp="1"/>
          </p:cNvGraphicFramePr>
          <p:nvPr/>
        </p:nvGraphicFramePr>
        <p:xfrm>
          <a:off x="179512" y="1052736"/>
          <a:ext cx="83309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323850" y="3303588"/>
            <a:ext cx="8424863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31913" y="2482850"/>
            <a:ext cx="6937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53247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ЦФО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074" y="152401"/>
            <a:ext cx="8275390" cy="1044352"/>
          </a:xfrm>
        </p:spPr>
        <p:txBody>
          <a:bodyPr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пирамиды предпринимательской активности в субъектах РФ 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308725"/>
            <a:ext cx="382588" cy="3857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3A3265-BD0E-4127-8A81-5FFA9CBB861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  <p:grpSp>
        <p:nvGrpSpPr>
          <p:cNvPr id="18435" name="Группа 10"/>
          <p:cNvGrpSpPr>
            <a:grpSpLocks/>
          </p:cNvGrpSpPr>
          <p:nvPr/>
        </p:nvGrpSpPr>
        <p:grpSpPr bwMode="auto">
          <a:xfrm>
            <a:off x="215900" y="1268413"/>
            <a:ext cx="8343900" cy="5618162"/>
            <a:chOff x="216671" y="1268759"/>
            <a:chExt cx="8342387" cy="5617345"/>
          </a:xfrm>
        </p:grpSpPr>
        <p:grpSp>
          <p:nvGrpSpPr>
            <p:cNvPr id="18436" name="Группа 9"/>
            <p:cNvGrpSpPr>
              <a:grpSpLocks/>
            </p:cNvGrpSpPr>
            <p:nvPr/>
          </p:nvGrpSpPr>
          <p:grpSpPr bwMode="auto">
            <a:xfrm>
              <a:off x="216671" y="1268759"/>
              <a:ext cx="8342387" cy="4115789"/>
              <a:chOff x="30223" y="1268759"/>
              <a:chExt cx="8342387" cy="4346643"/>
            </a:xfrm>
          </p:grpSpPr>
          <p:pic>
            <p:nvPicPr>
              <p:cNvPr id="18438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0223" y="1268759"/>
                <a:ext cx="4325753" cy="2209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439" name="Picture 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707904" y="1340768"/>
                <a:ext cx="4248472" cy="21377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250846" y="2924942"/>
                <a:ext cx="2914121" cy="46265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СЗФО, ПФО,</a:t>
                </a:r>
                <a:r>
                  <a:rPr lang="en-US" sz="24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 </a:t>
                </a:r>
                <a:r>
                  <a:rPr lang="ru-RU" sz="24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ЦФО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723553" y="2924942"/>
                <a:ext cx="2649057" cy="46265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УФО, СФО, ЦФО</a:t>
                </a:r>
              </a:p>
            </p:txBody>
          </p:sp>
          <p:pic>
            <p:nvPicPr>
              <p:cNvPr id="18442" name="Picture 6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0223" y="3367177"/>
                <a:ext cx="3677681" cy="211006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287351" y="3793265"/>
                <a:ext cx="3183948" cy="40063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0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ЮФО, УФО, ЦФО, ПФО</a:t>
                </a:r>
              </a:p>
            </p:txBody>
          </p:sp>
          <p:pic>
            <p:nvPicPr>
              <p:cNvPr id="18444" name="Picture 8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707904" y="3387599"/>
                <a:ext cx="4335595" cy="22257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4764877" y="5154419"/>
                <a:ext cx="2134800" cy="46098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b="1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СКФО, ДВФО</a:t>
                </a:r>
              </a:p>
            </p:txBody>
          </p:sp>
        </p:grpSp>
        <p:pic>
          <p:nvPicPr>
            <p:cNvPr id="18437" name="Picture 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555776" y="5359775"/>
              <a:ext cx="5962650" cy="1526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611188" y="274638"/>
            <a:ext cx="8075612" cy="92233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700" smtClean="0">
                <a:solidFill>
                  <a:schemeClr val="accent2"/>
                </a:solidFill>
                <a:effectLst/>
                <a:latin typeface="Arial" charset="0"/>
              </a:rPr>
              <a:t>Внешние вызовы и возможности: ВТО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/>
            <a:r>
              <a:rPr lang="ru-RU" sz="2500" smtClean="0">
                <a:latin typeface="Arial" charset="0"/>
              </a:rPr>
              <a:t>Воздействие вступления в ВТО на МСП как «угрозы» переоценивается:</a:t>
            </a:r>
          </a:p>
          <a:p>
            <a:pPr marL="830263" lvl="1" indent="-438150">
              <a:lnSpc>
                <a:spcPct val="80000"/>
              </a:lnSpc>
              <a:buFont typeface="Lucida Sans Unicode" pitchFamily="34" charset="0"/>
              <a:buAutoNum type="arabicParenR"/>
            </a:pPr>
            <a:r>
              <a:rPr lang="ru-RU" sz="1800" smtClean="0"/>
              <a:t>усиление ценовой конкуренции с продукцией, ввозимой из-за рубежа, чувствительно для </a:t>
            </a:r>
            <a:r>
              <a:rPr lang="ru-RU" sz="1800" smtClean="0">
                <a:latin typeface="Arial" charset="0"/>
              </a:rPr>
              <a:t>незначительной части </a:t>
            </a:r>
            <a:r>
              <a:rPr lang="ru-RU" sz="1800" smtClean="0"/>
              <a:t>МСП</a:t>
            </a:r>
            <a:r>
              <a:rPr lang="ru-RU" sz="1800" smtClean="0">
                <a:latin typeface="Arial" charset="0"/>
              </a:rPr>
              <a:t> </a:t>
            </a:r>
          </a:p>
          <a:p>
            <a:pPr marL="830263" lvl="1" indent="-438150">
              <a:lnSpc>
                <a:spcPct val="80000"/>
              </a:lnSpc>
              <a:buFont typeface="Lucida Sans Unicode" pitchFamily="34" charset="0"/>
              <a:buAutoNum type="arabicParenR"/>
            </a:pPr>
            <a:r>
              <a:rPr lang="ru-RU" sz="1800" smtClean="0"/>
              <a:t>сектор услуг, в котором сосредоточена подавляющая доля МСП – 33,98%, устойчив к внешней конкуренции</a:t>
            </a:r>
          </a:p>
          <a:p>
            <a:pPr marL="830263" lvl="1" indent="-438150">
              <a:lnSpc>
                <a:spcPct val="80000"/>
              </a:lnSpc>
              <a:buFont typeface="Lucida Sans Unicode" pitchFamily="34" charset="0"/>
              <a:buChar char="◦"/>
            </a:pPr>
            <a:r>
              <a:rPr lang="ru-RU" sz="2600" smtClean="0">
                <a:latin typeface="Arial" charset="0"/>
              </a:rPr>
              <a:t>Возможности ВТО как средства распространения лучшей практики используются слабо:</a:t>
            </a:r>
          </a:p>
          <a:p>
            <a:pPr marL="830263" lvl="1" indent="-438150">
              <a:lnSpc>
                <a:spcPct val="80000"/>
              </a:lnSpc>
              <a:buFont typeface="Lucida Sans Unicode" pitchFamily="34" charset="0"/>
              <a:buAutoNum type="arabicParenR"/>
            </a:pPr>
            <a:r>
              <a:rPr lang="ru-RU" sz="1800" smtClean="0">
                <a:latin typeface="Arial" charset="0"/>
              </a:rPr>
              <a:t>усилить экспорто-ориентированные МСП поддержку, используя недискриминационный выход на рынки стран ВТО</a:t>
            </a:r>
          </a:p>
          <a:p>
            <a:pPr marL="830263" lvl="1" indent="-438150">
              <a:lnSpc>
                <a:spcPct val="80000"/>
              </a:lnSpc>
              <a:buFont typeface="Lucida Sans Unicode" pitchFamily="34" charset="0"/>
              <a:buAutoNum type="arabicParenR"/>
            </a:pPr>
            <a:r>
              <a:rPr lang="ru-RU" sz="1800" smtClean="0">
                <a:latin typeface="Arial" charset="0"/>
              </a:rPr>
              <a:t>создать в рамках имеющейся финансово-гарантийной инфраструктуры специальные инструменты для поддержки экспортоориентированным МСП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40250"/>
          </a:xfrm>
        </p:spPr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«</a:t>
            </a:r>
            <a:r>
              <a:rPr lang="ru-RU" dirty="0"/>
              <a:t>Ведение бизнеса 2013</a:t>
            </a:r>
            <a:r>
              <a:rPr lang="ru-RU" dirty="0" smtClean="0"/>
              <a:t>»: Россия </a:t>
            </a:r>
            <a:r>
              <a:rPr lang="ru-RU" dirty="0"/>
              <a:t>переместилась со 118-го на 112-е </a:t>
            </a:r>
            <a:r>
              <a:rPr lang="ru-RU" dirty="0" smtClean="0"/>
              <a:t>место, но по-прежнему в </a:t>
            </a:r>
            <a:r>
              <a:rPr lang="ru-RU" dirty="0"/>
              <a:t>группе стран с наименее благоприятными для ведения предпринимательской деятельности условиями</a:t>
            </a:r>
            <a:r>
              <a:rPr lang="ru-RU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«Обзор деловой конъюнктуры и работы предприятий за 2012 год</a:t>
            </a:r>
            <a:r>
              <a:rPr lang="ru-RU" dirty="0" smtClean="0"/>
              <a:t>»</a:t>
            </a:r>
            <a:r>
              <a:rPr lang="en-US" dirty="0" smtClean="0"/>
              <a:t> (BEEPS-2012): </a:t>
            </a:r>
            <a:endParaRPr lang="ru-RU" dirty="0" smtClean="0"/>
          </a:p>
          <a:p>
            <a:pPr marL="850392" lvl="1" indent="-45720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sz="2900" dirty="0" smtClean="0"/>
              <a:t>признаки </a:t>
            </a:r>
            <a:r>
              <a:rPr lang="ru-RU" sz="2900" dirty="0"/>
              <a:t>улучшения деловой среды в промежутке между 2009 и 2012 гг., </a:t>
            </a:r>
            <a:endParaRPr lang="ru-RU" sz="2900" dirty="0" smtClean="0"/>
          </a:p>
          <a:p>
            <a:pPr marL="850392" lvl="1" indent="-45720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sz="2900" dirty="0" smtClean="0"/>
              <a:t>основные </a:t>
            </a:r>
            <a:r>
              <a:rPr lang="ru-RU" sz="2900" dirty="0"/>
              <a:t>проблемы бизнеса </a:t>
            </a:r>
            <a:r>
              <a:rPr lang="ru-RU" sz="2900" dirty="0" smtClean="0"/>
              <a:t>неизменны </a:t>
            </a:r>
            <a:r>
              <a:rPr lang="ru-RU" sz="2900" dirty="0"/>
              <a:t>- величина </a:t>
            </a:r>
            <a:r>
              <a:rPr lang="ru-RU" sz="2900" dirty="0">
                <a:solidFill>
                  <a:srgbClr val="FF0000"/>
                </a:solidFill>
              </a:rPr>
              <a:t>налоговых ставок</a:t>
            </a:r>
            <a:r>
              <a:rPr lang="ru-RU" sz="2900" dirty="0"/>
              <a:t>, квалификация </a:t>
            </a:r>
            <a:r>
              <a:rPr lang="ru-RU" sz="2900" dirty="0">
                <a:solidFill>
                  <a:srgbClr val="FF0000"/>
                </a:solidFill>
              </a:rPr>
              <a:t>кадров</a:t>
            </a:r>
            <a:r>
              <a:rPr lang="ru-RU" sz="2900" dirty="0"/>
              <a:t>, </a:t>
            </a:r>
            <a:r>
              <a:rPr lang="ru-RU" sz="2900" dirty="0">
                <a:solidFill>
                  <a:srgbClr val="FF0000"/>
                </a:solidFill>
              </a:rPr>
              <a:t>коррупция</a:t>
            </a:r>
            <a:r>
              <a:rPr lang="ru-RU" sz="2900" dirty="0"/>
              <a:t>, </a:t>
            </a:r>
            <a:endParaRPr lang="ru-RU" sz="2900" dirty="0" smtClean="0"/>
          </a:p>
          <a:p>
            <a:pPr marL="850392" lvl="1" indent="-45720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sz="2900" dirty="0" smtClean="0"/>
              <a:t>инновационные </a:t>
            </a:r>
            <a:r>
              <a:rPr lang="ru-RU" sz="2900" dirty="0"/>
              <a:t>фирмы предлагают продукт, новый главным образом для самого производителя, либо для местного рынка, </a:t>
            </a:r>
            <a:r>
              <a:rPr lang="ru-RU" sz="2900" dirty="0">
                <a:solidFill>
                  <a:srgbClr val="FF0000"/>
                </a:solidFill>
              </a:rPr>
              <a:t>инновации для международного рынка предлагают лишь 10% фирм</a:t>
            </a:r>
            <a:r>
              <a:rPr lang="ru-RU" sz="2900" dirty="0" smtClean="0"/>
              <a:t>,</a:t>
            </a:r>
          </a:p>
          <a:p>
            <a:pPr marL="850392" lvl="1" indent="-457200" fontAlgn="auto">
              <a:spcBef>
                <a:spcPts val="324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sz="2900" dirty="0" smtClean="0"/>
              <a:t>характеристики </a:t>
            </a:r>
            <a:r>
              <a:rPr lang="ru-RU" sz="2900" dirty="0"/>
              <a:t>деловой среды даже в соседних регионах сильно разнятся, что затрудняет межрегиональную мобильность </a:t>
            </a:r>
            <a:r>
              <a:rPr lang="ru-RU" sz="2900" dirty="0" smtClean="0"/>
              <a:t>МСП.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Качество деловой среды в оценке международных проектов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CA161C-1CA5-40B6-88BD-C670DEF98E6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268413"/>
            <a:ext cx="8640763" cy="4824412"/>
          </a:xfrm>
        </p:spPr>
        <p:txBody>
          <a:bodyPr>
            <a:noAutofit/>
          </a:bodyPr>
          <a:lstStyle/>
          <a:p>
            <a:r>
              <a:rPr lang="ru-RU" sz="2000" smtClean="0">
                <a:sym typeface="Wingdings" pitchFamily="2" charset="2"/>
              </a:rPr>
              <a:t>Социально-экономическая модель не стимулирует в массовом масштабе ни добровольного, ни вынужденного предпринимательства </a:t>
            </a:r>
            <a:r>
              <a:rPr lang="en-US" sz="2000" smtClean="0">
                <a:sym typeface="Wingdings" pitchFamily="2" charset="2"/>
              </a:rPr>
              <a:t> </a:t>
            </a:r>
            <a:r>
              <a:rPr lang="ru-RU" sz="2000" smtClean="0">
                <a:solidFill>
                  <a:srgbClr val="FF0000"/>
                </a:solidFill>
                <a:sym typeface="Wingdings" pitchFamily="2" charset="2"/>
              </a:rPr>
              <a:t>низкая предпринимательская активность населения</a:t>
            </a:r>
          </a:p>
          <a:p>
            <a:r>
              <a:rPr lang="ru-RU" sz="2000" smtClean="0">
                <a:sym typeface="Wingdings" pitchFamily="2" charset="2"/>
              </a:rPr>
              <a:t>Появление группы средних компаний – потенциальных и реальных лидеров инновационных кластеров МСП</a:t>
            </a:r>
          </a:p>
          <a:p>
            <a:r>
              <a:rPr lang="ru-RU" sz="2000" smtClean="0"/>
              <a:t>Нарастание дифференциации в секторе (микро – малый – средний бизнес) по степени успешности, стратегии, уровню формализации и т.п., а также</a:t>
            </a:r>
            <a:r>
              <a:rPr lang="en-US" sz="2000" smtClean="0"/>
              <a:t> </a:t>
            </a:r>
            <a:r>
              <a:rPr lang="ru-RU" sz="2000" smtClean="0">
                <a:sym typeface="Wingdings" pitchFamily="2" charset="2"/>
              </a:rPr>
              <a:t>между сравнительно более успешными и отстающими регионами </a:t>
            </a:r>
            <a:r>
              <a:rPr lang="en-US" sz="2000" smtClean="0">
                <a:sym typeface="Wingdings" pitchFamily="2" charset="2"/>
              </a:rPr>
              <a:t> </a:t>
            </a:r>
            <a:r>
              <a:rPr lang="ru-RU" sz="2000" smtClean="0">
                <a:solidFill>
                  <a:srgbClr val="FF0000"/>
                </a:solidFill>
                <a:sym typeface="Wingdings" pitchFamily="2" charset="2"/>
              </a:rPr>
              <a:t>запрос на «разные политики»</a:t>
            </a:r>
          </a:p>
          <a:p>
            <a:r>
              <a:rPr lang="ru-RU" sz="2000" smtClean="0">
                <a:solidFill>
                  <a:srgbClr val="FF0000"/>
                </a:solidFill>
                <a:sym typeface="Wingdings" pitchFamily="2" charset="2"/>
              </a:rPr>
              <a:t>Государственная политика на секторальном уровне ориентируется на свой и заемный опыт 20-летней давности, на макроэкономическом уровне – недружественна МСП</a:t>
            </a:r>
          </a:p>
          <a:p>
            <a:pPr>
              <a:buFont typeface="Wingdings 3" pitchFamily="18" charset="2"/>
              <a:buNone/>
            </a:pPr>
            <a:endParaRPr lang="ru-RU" sz="20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Качественные изменения в структуре МСП за 20 лет и государственная политика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A85B5F-3FE3-4FE2-B677-F3BE0B42C52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484313"/>
            <a:ext cx="8569325" cy="4525962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Ограничения на продажу алкоголя (включая пиво) и табака (табачных изделий</a:t>
            </a:r>
            <a:r>
              <a:rPr lang="ru-RU" dirty="0" smtClean="0"/>
              <a:t>) в киосках и т.п. </a:t>
            </a:r>
            <a:r>
              <a:rPr lang="ru-RU" dirty="0" smtClean="0">
                <a:sym typeface="Wingdings" pitchFamily="2" charset="2"/>
              </a:rPr>
              <a:t>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падение оборота</a:t>
            </a:r>
            <a:r>
              <a:rPr lang="ru-RU" dirty="0" smtClean="0"/>
              <a:t>; </a:t>
            </a:r>
            <a:endParaRPr lang="ru-RU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Реформа </a:t>
            </a:r>
            <a:r>
              <a:rPr lang="ru-RU" dirty="0" smtClean="0"/>
              <a:t>ЕСН: «дробление</a:t>
            </a:r>
            <a:r>
              <a:rPr lang="ru-RU" dirty="0"/>
              <a:t>" единого социального налога на несколько взносов во внебюджетные </a:t>
            </a:r>
            <a:r>
              <a:rPr lang="ru-RU" dirty="0" err="1"/>
              <a:t>госфонды</a:t>
            </a:r>
            <a:r>
              <a:rPr lang="ru-RU" dirty="0"/>
              <a:t>) с одновременным увеличением размера общей </a:t>
            </a:r>
            <a:r>
              <a:rPr lang="ru-RU" dirty="0" smtClean="0"/>
              <a:t>ставки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ru-RU" dirty="0" smtClean="0">
                <a:solidFill>
                  <a:srgbClr val="FF0000"/>
                </a:solidFill>
                <a:sym typeface="Wingdings" pitchFamily="2" charset="2"/>
              </a:rPr>
              <a:t>увеличение административных издержек</a:t>
            </a:r>
            <a:r>
              <a:rPr lang="ru-RU" dirty="0" smtClean="0"/>
              <a:t>; </a:t>
            </a:r>
            <a:endParaRPr lang="ru-RU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Введение обязательности бухгалтерского учета для «упрощенцев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ru-RU" dirty="0">
                <a:solidFill>
                  <a:srgbClr val="FF0000"/>
                </a:solidFill>
                <a:sym typeface="Wingdings" pitchFamily="2" charset="2"/>
              </a:rPr>
              <a:t>увеличение административных </a:t>
            </a:r>
            <a:r>
              <a:rPr lang="ru-RU" dirty="0" smtClean="0">
                <a:solidFill>
                  <a:srgbClr val="FF0000"/>
                </a:solidFill>
                <a:sym typeface="Wingdings" pitchFamily="2" charset="2"/>
              </a:rPr>
              <a:t>издержек</a:t>
            </a:r>
            <a:r>
              <a:rPr lang="ru-RU" dirty="0" smtClean="0"/>
              <a:t>;</a:t>
            </a:r>
            <a:endParaRPr lang="ru-RU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Резкое повышение для </a:t>
            </a:r>
            <a:r>
              <a:rPr lang="ru-RU" dirty="0" smtClean="0"/>
              <a:t>ИП фиксированных </a:t>
            </a:r>
            <a:r>
              <a:rPr lang="ru-RU" dirty="0"/>
              <a:t>социальных платежей в </a:t>
            </a:r>
            <a:r>
              <a:rPr lang="ru-RU" dirty="0" smtClean="0"/>
              <a:t>ПФ и </a:t>
            </a:r>
            <a:r>
              <a:rPr lang="ru-RU" dirty="0"/>
              <a:t>фонд обязательного </a:t>
            </a:r>
            <a:r>
              <a:rPr lang="ru-RU" dirty="0" smtClean="0"/>
              <a:t>медицинского страхования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ru-RU" dirty="0" smtClean="0">
                <a:solidFill>
                  <a:srgbClr val="FF0000"/>
                </a:solidFill>
                <a:sym typeface="Wingdings" pitchFamily="2" charset="2"/>
              </a:rPr>
              <a:t>снижение рентабельности</a:t>
            </a:r>
            <a:r>
              <a:rPr lang="ru-RU" dirty="0" smtClean="0"/>
              <a:t>;</a:t>
            </a:r>
            <a:endParaRPr lang="ru-RU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/>
              <a:t>Распространение порядка ведения кассовых операций на индивидуальных </a:t>
            </a:r>
            <a:r>
              <a:rPr lang="ru-RU" dirty="0" smtClean="0"/>
              <a:t>предпринимателей </a:t>
            </a:r>
            <a:r>
              <a:rPr lang="ru-RU" dirty="0" smtClean="0">
                <a:sym typeface="Wingdings" pitchFamily="2" charset="2"/>
              </a:rPr>
              <a:t> </a:t>
            </a:r>
            <a:r>
              <a:rPr lang="ru-RU" dirty="0">
                <a:solidFill>
                  <a:srgbClr val="FF0000"/>
                </a:solidFill>
                <a:sym typeface="Wingdings" pitchFamily="2" charset="2"/>
              </a:rPr>
              <a:t>увеличение административных издержек</a:t>
            </a:r>
            <a:r>
              <a:rPr lang="ru-RU" dirty="0" smtClean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Итог: за 6 мес. </a:t>
            </a:r>
            <a:r>
              <a:rPr lang="ru-RU" dirty="0"/>
              <a:t>л</a:t>
            </a:r>
            <a:r>
              <a:rPr lang="ru-RU" dirty="0" smtClean="0"/>
              <a:t>егальную экономику покинули около 600 тыс. ИП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Политические меры, </a:t>
            </a:r>
            <a:r>
              <a:rPr lang="ru-RU" sz="2800" dirty="0">
                <a:solidFill>
                  <a:srgbClr val="FF0000"/>
                </a:solidFill>
              </a:rPr>
              <a:t>негативно повлиявшие 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на </a:t>
            </a:r>
            <a:r>
              <a:rPr lang="ru-RU" sz="2800" dirty="0">
                <a:solidFill>
                  <a:srgbClr val="FF0000"/>
                </a:solidFill>
              </a:rPr>
              <a:t>развитие </a:t>
            </a:r>
            <a:r>
              <a:rPr lang="ru-RU" sz="2800" dirty="0" smtClean="0">
                <a:solidFill>
                  <a:srgbClr val="FF0000"/>
                </a:solidFill>
              </a:rPr>
              <a:t>МСП в последний год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3A0D85-09F4-4E67-B317-BF383F57055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</TotalTime>
  <Words>1291</Words>
  <Application>Microsoft Office PowerPoint</Application>
  <PresentationFormat>Экран (4:3)</PresentationFormat>
  <Paragraphs>214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8" baseType="lpstr">
      <vt:lpstr>MS Mincho</vt:lpstr>
      <vt:lpstr>ＭＳ Ｐゴシック</vt:lpstr>
      <vt:lpstr>Arial</vt:lpstr>
      <vt:lpstr>Calibri</vt:lpstr>
      <vt:lpstr>Comic Sans MS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 О малом предпринимательстве и «умной» политике содействия предпринимательству: концептуальные соображения </vt:lpstr>
      <vt:lpstr> Изменение значений показателей деятельности субъектов МСП в разрезе видов субъектов МСП в 2012 г. по сравнению с 2011 г. (статистика по РФ)</vt:lpstr>
      <vt:lpstr>Основные показатели предпринимательской активности россиян в 2008 – 2012 гг. (GEM)</vt:lpstr>
      <vt:lpstr>Презентация PowerPoint</vt:lpstr>
      <vt:lpstr>Типы пирамиды предпринимательской активности в субъектах РФ </vt:lpstr>
      <vt:lpstr>Внешние вызовы и возможности: ВТО</vt:lpstr>
      <vt:lpstr>Качество деловой среды в оценке международных проектов</vt:lpstr>
      <vt:lpstr>Качественные изменения в структуре МСП за 20 лет и государственная политика</vt:lpstr>
      <vt:lpstr>Политические меры, негативно повлиявшие  на развитие МСП в последний год</vt:lpstr>
      <vt:lpstr>Финансирование программы развития МСП</vt:lpstr>
      <vt:lpstr>Нужны различные типы политики в разных  субъектах РФ</vt:lpstr>
      <vt:lpstr>Подходы к формированию «умной» политики содействия предпринимательству</vt:lpstr>
      <vt:lpstr>Подходы к формированию «умной» политики содействия предпринимательству</vt:lpstr>
      <vt:lpstr>Подходы к формированию «умной» политики содействия предпринимательству</vt:lpstr>
      <vt:lpstr>Принципы «умной» политики в отношении МСП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«умной» политике содействия предпринимательству: некоторые концептуальные соображения</dc:title>
  <dc:creator>Admin</dc:creator>
  <cp:lastModifiedBy>Бембинова Деля</cp:lastModifiedBy>
  <cp:revision>23</cp:revision>
  <dcterms:created xsi:type="dcterms:W3CDTF">2013-05-21T09:23:06Z</dcterms:created>
  <dcterms:modified xsi:type="dcterms:W3CDTF">2013-06-25T16:50:14Z</dcterms:modified>
</cp:coreProperties>
</file>